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36"/>
  </p:notesMasterIdLst>
  <p:sldIdLst>
    <p:sldId id="437" r:id="rId2"/>
    <p:sldId id="465" r:id="rId3"/>
    <p:sldId id="466" r:id="rId4"/>
    <p:sldId id="467" r:id="rId5"/>
    <p:sldId id="468" r:id="rId6"/>
    <p:sldId id="470" r:id="rId7"/>
    <p:sldId id="471" r:id="rId8"/>
    <p:sldId id="472" r:id="rId9"/>
    <p:sldId id="473" r:id="rId10"/>
    <p:sldId id="481" r:id="rId11"/>
    <p:sldId id="482" r:id="rId12"/>
    <p:sldId id="475" r:id="rId13"/>
    <p:sldId id="476" r:id="rId14"/>
    <p:sldId id="477" r:id="rId15"/>
    <p:sldId id="478" r:id="rId16"/>
    <p:sldId id="479" r:id="rId17"/>
    <p:sldId id="483" r:id="rId18"/>
    <p:sldId id="484" r:id="rId19"/>
    <p:sldId id="485" r:id="rId20"/>
    <p:sldId id="486" r:id="rId21"/>
    <p:sldId id="487" r:id="rId22"/>
    <p:sldId id="489" r:id="rId23"/>
    <p:sldId id="491" r:id="rId24"/>
    <p:sldId id="488" r:id="rId25"/>
    <p:sldId id="490" r:id="rId26"/>
    <p:sldId id="492" r:id="rId27"/>
    <p:sldId id="494" r:id="rId28"/>
    <p:sldId id="495" r:id="rId29"/>
    <p:sldId id="496" r:id="rId30"/>
    <p:sldId id="498" r:id="rId31"/>
    <p:sldId id="499" r:id="rId32"/>
    <p:sldId id="493" r:id="rId33"/>
    <p:sldId id="497" r:id="rId34"/>
    <p:sldId id="469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40"/>
    <a:srgbClr val="800040"/>
    <a:srgbClr val="FF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05" autoAdjust="0"/>
    <p:restoredTop sz="95261" autoAdjust="0"/>
  </p:normalViewPr>
  <p:slideViewPr>
    <p:cSldViewPr snapToGrid="0" snapToObjects="1">
      <p:cViewPr varScale="1">
        <p:scale>
          <a:sx n="91" d="100"/>
          <a:sy n="91" d="100"/>
        </p:scale>
        <p:origin x="-112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65C14-AB40-F042-B32B-D1D2D278AC25}" type="datetimeFigureOut">
              <a:rPr lang="en-US" smtClean="0"/>
              <a:t>9/23/14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6381D-D8CE-1540-8682-86853DC2F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92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searchengineland.com</a:t>
            </a:r>
            <a:r>
              <a:rPr lang="en-US" dirty="0" smtClean="0"/>
              <a:t>/</a:t>
            </a:r>
            <a:r>
              <a:rPr lang="en-US" dirty="0" err="1" smtClean="0"/>
              <a:t>figz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</a:t>
            </a:r>
            <a:r>
              <a:rPr lang="en-US" dirty="0" err="1" smtClean="0"/>
              <a:t>seloads</a:t>
            </a:r>
            <a:r>
              <a:rPr lang="en-US" dirty="0" smtClean="0"/>
              <a:t>/2014/01/</a:t>
            </a:r>
            <a:r>
              <a:rPr lang="en-US" dirty="0" err="1" smtClean="0"/>
              <a:t>personas.jpg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44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amormagazine.co.uk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-content/uploads/2014/09/</a:t>
            </a:r>
            <a:r>
              <a:rPr lang="en-US" dirty="0" err="1" smtClean="0"/>
              <a:t>post.jpg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42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</a:t>
            </a:r>
            <a:r>
              <a:rPr lang="en-US" baseline="0" dirty="0" smtClean="0"/>
              <a:t>o to </a:t>
            </a:r>
            <a:r>
              <a:rPr lang="en-US" baseline="0" dirty="0" err="1" smtClean="0"/>
              <a:t>Neha’s</a:t>
            </a:r>
            <a:r>
              <a:rPr lang="en-US" baseline="0" dirty="0" smtClean="0"/>
              <a:t> 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FE2D7-93C4-0945-9D0C-12E4A10040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15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</a:t>
            </a:r>
            <a:r>
              <a:rPr lang="en-US" baseline="0" dirty="0" smtClean="0"/>
              <a:t>o to </a:t>
            </a:r>
            <a:r>
              <a:rPr lang="en-US" baseline="0" dirty="0" err="1" smtClean="0"/>
              <a:t>Neha’s</a:t>
            </a:r>
            <a:r>
              <a:rPr lang="en-US" baseline="0" dirty="0" smtClean="0"/>
              <a:t> 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FE2D7-93C4-0945-9D0C-12E4A10040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15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F9749-C25E-4E49-9688-FBE496B9CF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42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75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www.portlandpartyworks.com</a:t>
            </a:r>
            <a:r>
              <a:rPr lang="en-US" dirty="0" smtClean="0"/>
              <a:t>/</a:t>
            </a:r>
            <a:r>
              <a:rPr lang="en-US" dirty="0" err="1" smtClean="0"/>
              <a:t>virtual_fishing.jpg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51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fld id="{6BFECD78-3C8E-49F2-8FAB-59489D168ABB}" type="datetimeFigureOut">
              <a:rPr lang="en-US" smtClean="0"/>
              <a:pPr/>
              <a:t>9/23/14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1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6BFECD78-3C8E-49F2-8FAB-59489D168ABB}" type="datetimeFigureOut">
              <a:rPr lang="en-US" smtClean="0"/>
              <a:pPr/>
              <a:t>9/23/14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97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 Neue"/>
          <a:ea typeface="+mj-ea"/>
          <a:cs typeface="Helvetica Neue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 Neue"/>
          <a:ea typeface="+mn-ea"/>
          <a:cs typeface="Helvetica Neue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 Neue"/>
          <a:ea typeface="+mn-ea"/>
          <a:cs typeface="Helvetica Neue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ued.taobao.org/blog/wp-content/uploads/2006/10/Personas%20practice%20and%20theory.pd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measuringusability.com/blog/task-tips.php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markblythe.me.uk/MarkBlythe/Journals_files/Pastiche%20Scenarios.pdf" TargetMode="External"/><Relationship Id="rId3" Type="http://schemas.openxmlformats.org/officeDocument/2006/relationships/hyperlink" Target="http://dl.acm.org/citation.cfm?id=1241046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10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66069" y="1"/>
            <a:ext cx="2477929" cy="6858000"/>
          </a:xfrm>
          <a:solidFill>
            <a:schemeClr val="bg1">
              <a:alpha val="76000"/>
            </a:schemeClr>
          </a:solidFill>
        </p:spPr>
        <p:txBody>
          <a:bodyPr>
            <a:normAutofit/>
          </a:bodyPr>
          <a:lstStyle/>
          <a:p>
            <a:r>
              <a:rPr lang="en-US" sz="3200" b="1" dirty="0" smtClean="0"/>
              <a:t>Personas </a:t>
            </a:r>
            <a:br>
              <a:rPr lang="en-US" sz="3200" b="1" dirty="0" smtClean="0"/>
            </a:br>
            <a:r>
              <a:rPr lang="en-US" sz="3200" b="1" dirty="0" smtClean="0"/>
              <a:t>and</a:t>
            </a:r>
            <a:br>
              <a:rPr lang="en-US" sz="3200" b="1" dirty="0" smtClean="0"/>
            </a:br>
            <a:r>
              <a:rPr lang="en-US" sz="3200" b="1" dirty="0" smtClean="0"/>
              <a:t>Scenarios</a:t>
            </a:r>
            <a:br>
              <a:rPr lang="en-US" sz="3200" b="1" dirty="0" smtClean="0"/>
            </a:b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2400" dirty="0" smtClean="0"/>
              <a:t>CSCI </a:t>
            </a:r>
            <a:r>
              <a:rPr lang="en-US" sz="2400" dirty="0"/>
              <a:t>5839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Fall </a:t>
            </a:r>
            <a:r>
              <a:rPr lang="en-US" sz="2400" dirty="0" smtClean="0"/>
              <a:t>2014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Shaun </a:t>
            </a:r>
            <a:r>
              <a:rPr lang="en-US" sz="2400" dirty="0" smtClean="0"/>
              <a:t>Kane</a:t>
            </a:r>
            <a:endParaRPr lang="en-US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97" y="267510"/>
            <a:ext cx="635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4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we can collect a LOT of data about our potential users</a:t>
            </a:r>
          </a:p>
          <a:p>
            <a:endParaRPr lang="en-US" dirty="0"/>
          </a:p>
          <a:p>
            <a:r>
              <a:rPr lang="en-US" dirty="0" smtClean="0"/>
              <a:t>Often we have many users to consider</a:t>
            </a:r>
          </a:p>
          <a:p>
            <a:pPr lvl="1"/>
            <a:r>
              <a:rPr lang="en-US" dirty="0" smtClean="0"/>
              <a:t>Facebook has approximately 1 billion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368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Personas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57606" cy="4525963"/>
          </a:xfrm>
        </p:spPr>
        <p:txBody>
          <a:bodyPr>
            <a:noAutofit/>
          </a:bodyPr>
          <a:lstStyle/>
          <a:p>
            <a:r>
              <a:rPr lang="en-US" sz="2800" dirty="0" smtClean="0"/>
              <a:t>Identify trends and similarities in your </a:t>
            </a:r>
            <a:r>
              <a:rPr lang="en-US" sz="2800" b="1" dirty="0" smtClean="0"/>
              <a:t>data </a:t>
            </a:r>
            <a:endParaRPr lang="en-US" sz="2800" b="1" dirty="0" smtClean="0"/>
          </a:p>
          <a:p>
            <a:endParaRPr lang="en-US" sz="2800" b="1" dirty="0"/>
          </a:p>
          <a:p>
            <a:r>
              <a:rPr lang="en-US" sz="2800" b="1" dirty="0" smtClean="0"/>
              <a:t>Personas: </a:t>
            </a:r>
            <a:r>
              <a:rPr lang="en-US" sz="2800" dirty="0" smtClean="0"/>
              <a:t>Fictional </a:t>
            </a:r>
            <a:r>
              <a:rPr lang="en-US" sz="2800" dirty="0"/>
              <a:t>individual who conveys several of the trends you found in the data</a:t>
            </a:r>
          </a:p>
          <a:p>
            <a:endParaRPr lang="en-US" sz="2800" dirty="0" smtClean="0"/>
          </a:p>
          <a:p>
            <a:r>
              <a:rPr lang="en-US" sz="2800" dirty="0" smtClean="0"/>
              <a:t>Capture </a:t>
            </a:r>
            <a:r>
              <a:rPr lang="en-US" sz="2800" dirty="0"/>
              <a:t>and present these personas in a way that </a:t>
            </a:r>
            <a:r>
              <a:rPr lang="en-US" sz="2800" dirty="0" smtClean="0"/>
              <a:t>captures 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477708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Personas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6995"/>
            <a:ext cx="5357606" cy="4849993"/>
          </a:xfrm>
        </p:spPr>
        <p:txBody>
          <a:bodyPr>
            <a:noAutofit/>
          </a:bodyPr>
          <a:lstStyle/>
          <a:p>
            <a:r>
              <a:rPr lang="en-US" sz="2800" dirty="0" smtClean="0"/>
              <a:t>Identify trends and similarities in your </a:t>
            </a:r>
            <a:r>
              <a:rPr lang="en-US" sz="2800" b="1" dirty="0" smtClean="0"/>
              <a:t>data </a:t>
            </a:r>
            <a:endParaRPr lang="en-US" sz="2800" b="1" dirty="0" smtClean="0"/>
          </a:p>
          <a:p>
            <a:endParaRPr lang="en-US" sz="2800" b="1" dirty="0"/>
          </a:p>
          <a:p>
            <a:r>
              <a:rPr lang="en-US" sz="2800" dirty="0" smtClean="0"/>
              <a:t>Fictional individuals that represent user characteristics from your data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Based on data, but you may combine or mix up attributes</a:t>
            </a:r>
            <a:endParaRPr lang="en-US" sz="2800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88821" y="3287357"/>
            <a:ext cx="226678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Beatrice</a:t>
            </a:r>
          </a:p>
          <a:p>
            <a:endParaRPr lang="en-US" dirty="0" smtClean="0">
              <a:latin typeface="Chalkboard"/>
              <a:cs typeface="Chalkboard"/>
            </a:endParaRPr>
          </a:p>
          <a:p>
            <a:r>
              <a:rPr lang="en-US" dirty="0" smtClean="0">
                <a:latin typeface="Chalkboard"/>
                <a:cs typeface="Chalkboard"/>
              </a:rPr>
              <a:t>39 years old</a:t>
            </a:r>
          </a:p>
          <a:p>
            <a:endParaRPr lang="en-US" dirty="0" smtClean="0">
              <a:latin typeface="Chalkboard"/>
              <a:cs typeface="Chalkboard"/>
            </a:endParaRPr>
          </a:p>
          <a:p>
            <a:r>
              <a:rPr lang="en-US" dirty="0" smtClean="0">
                <a:latin typeface="Chalkboard"/>
                <a:cs typeface="Chalkboard"/>
              </a:rPr>
              <a:t>Lives in Boulder</a:t>
            </a:r>
          </a:p>
          <a:p>
            <a:endParaRPr lang="en-US" dirty="0">
              <a:latin typeface="Chalkboard"/>
              <a:cs typeface="Chalkboard"/>
            </a:endParaRPr>
          </a:p>
          <a:p>
            <a:r>
              <a:rPr lang="en-US" dirty="0" smtClean="0">
                <a:latin typeface="Chalkboard"/>
                <a:cs typeface="Chalkboard"/>
              </a:rPr>
              <a:t>Owns an apple </a:t>
            </a:r>
            <a:br>
              <a:rPr lang="en-US" dirty="0" smtClean="0">
                <a:latin typeface="Chalkboard"/>
                <a:cs typeface="Chalkboard"/>
              </a:rPr>
            </a:br>
            <a:r>
              <a:rPr lang="en-US" dirty="0" smtClean="0">
                <a:latin typeface="Chalkboard"/>
                <a:cs typeface="Chalkboard"/>
              </a:rPr>
              <a:t>farm</a:t>
            </a:r>
          </a:p>
          <a:p>
            <a:endParaRPr lang="en-US" dirty="0">
              <a:latin typeface="Chalkboard"/>
              <a:cs typeface="Chalkboard"/>
            </a:endParaRPr>
          </a:p>
          <a:p>
            <a:r>
              <a:rPr lang="en-US" dirty="0" smtClean="0">
                <a:latin typeface="Chalkboard"/>
                <a:cs typeface="Chalkboard"/>
              </a:rPr>
              <a:t>Is worried that her</a:t>
            </a:r>
            <a:br>
              <a:rPr lang="en-US" dirty="0" smtClean="0">
                <a:latin typeface="Chalkboard"/>
                <a:cs typeface="Chalkboard"/>
              </a:rPr>
            </a:br>
            <a:r>
              <a:rPr lang="en-US" dirty="0" smtClean="0">
                <a:latin typeface="Chalkboard"/>
                <a:cs typeface="Chalkboard"/>
              </a:rPr>
              <a:t>dog is not keeping</a:t>
            </a:r>
            <a:br>
              <a:rPr lang="en-US" dirty="0" smtClean="0">
                <a:latin typeface="Chalkboard"/>
                <a:cs typeface="Chalkboard"/>
              </a:rPr>
            </a:br>
            <a:r>
              <a:rPr lang="en-US" dirty="0" smtClean="0">
                <a:latin typeface="Chalkboard"/>
                <a:cs typeface="Chalkboard"/>
              </a:rPr>
              <a:t>up w/ neighbors’</a:t>
            </a:r>
            <a:endParaRPr lang="en-US" dirty="0">
              <a:latin typeface="Chalkboard"/>
              <a:cs typeface="Chalkboar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308" y="1417638"/>
            <a:ext cx="2516380" cy="168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79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goes into a persona?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394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Give them a name and a photo</a:t>
            </a:r>
          </a:p>
          <a:p>
            <a:pPr lvl="1"/>
            <a:r>
              <a:rPr lang="en-US" dirty="0" smtClean="0"/>
              <a:t>Much easier to say “Philippe” than “teenage smartphone users in Indonesia”</a:t>
            </a:r>
          </a:p>
          <a:p>
            <a:pPr lvl="1"/>
            <a:r>
              <a:rPr lang="en-US" dirty="0" smtClean="0"/>
              <a:t>Photos humanize them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Few other standard components</a:t>
            </a:r>
          </a:p>
          <a:p>
            <a:pPr lvl="1"/>
            <a:r>
              <a:rPr lang="en-US" dirty="0" smtClean="0"/>
              <a:t>Demographic data can be useful</a:t>
            </a:r>
          </a:p>
          <a:p>
            <a:pPr lvl="1"/>
            <a:r>
              <a:rPr lang="en-US" dirty="0" smtClean="0"/>
              <a:t>But what do you really need to know?</a:t>
            </a:r>
          </a:p>
          <a:p>
            <a:endParaRPr lang="en-US" dirty="0" smtClean="0"/>
          </a:p>
          <a:p>
            <a:r>
              <a:rPr lang="en-US" dirty="0" smtClean="0"/>
              <a:t>Make them interesting</a:t>
            </a:r>
          </a:p>
          <a:p>
            <a:pPr lvl="1"/>
            <a:r>
              <a:rPr lang="en-US" dirty="0" smtClean="0"/>
              <a:t>You’ll spend a lot of time with them</a:t>
            </a:r>
          </a:p>
          <a:p>
            <a:pPr lvl="1"/>
            <a:endParaRPr lang="en-US" dirty="0"/>
          </a:p>
          <a:p>
            <a:r>
              <a:rPr lang="en-US" dirty="0" smtClean="0"/>
              <a:t>Represent typical users and interesting outliers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739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Personas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Older adult personas for designing technology in the home, by Francine </a:t>
            </a:r>
            <a:r>
              <a:rPr lang="en-US" dirty="0" err="1" smtClean="0"/>
              <a:t>Gemperle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Web user personas from “A Web for Everyone” </a:t>
            </a:r>
            <a:r>
              <a:rPr lang="en-US" dirty="0"/>
              <a:t>by Sarah Horton and Whitney </a:t>
            </a:r>
            <a:r>
              <a:rPr lang="en-US" dirty="0" err="1"/>
              <a:t>Quesenbery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341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0-09-08 at 9.08.0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40" y="0"/>
            <a:ext cx="7641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78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0-09-08 at 9.07.3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60" y="-27914"/>
            <a:ext cx="7822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47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0"/>
            <a:ext cx="7332963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2545" y="6081889"/>
            <a:ext cx="4572000" cy="646331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uxmag.com</a:t>
            </a:r>
            <a:r>
              <a:rPr lang="en-US" dirty="0"/>
              <a:t>/articles/book-excerpt-a-web-for-everyone</a:t>
            </a:r>
          </a:p>
        </p:txBody>
      </p:sp>
    </p:spTree>
    <p:extLst>
      <p:ext uri="{BB962C8B-B14F-4D97-AF65-F5344CB8AC3E}">
        <p14:creationId xmlns:p14="http://schemas.microsoft.com/office/powerpoint/2010/main" val="182609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9000"/>
            <a:ext cx="82296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15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0"/>
            <a:ext cx="7645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24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71456" cy="4525963"/>
          </a:xfrm>
        </p:spPr>
        <p:txBody>
          <a:bodyPr/>
          <a:lstStyle/>
          <a:p>
            <a:r>
              <a:rPr lang="en-US" dirty="0" smtClean="0"/>
              <a:t>Analyzing data (briefly)</a:t>
            </a:r>
          </a:p>
          <a:p>
            <a:endParaRPr lang="en-US" dirty="0" smtClean="0"/>
          </a:p>
          <a:p>
            <a:r>
              <a:rPr lang="en-US" dirty="0" smtClean="0"/>
              <a:t>Personas and scenarios – tools for using data in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987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0376"/>
          </a:xfrm>
        </p:spPr>
        <p:txBody>
          <a:bodyPr>
            <a:normAutofit/>
          </a:bodyPr>
          <a:lstStyle/>
          <a:p>
            <a:r>
              <a:rPr lang="en-US" dirty="0" smtClean="0"/>
              <a:t>What characteristics are important about your user?</a:t>
            </a:r>
          </a:p>
          <a:p>
            <a:pPr lvl="1"/>
            <a:r>
              <a:rPr lang="en-US" dirty="0" smtClean="0"/>
              <a:t>What will affect how they interact with the technology?</a:t>
            </a:r>
          </a:p>
          <a:p>
            <a:pPr lvl="1"/>
            <a:r>
              <a:rPr lang="en-US" dirty="0" smtClean="0"/>
              <a:t>What differentiates them from each other (and from others)?</a:t>
            </a:r>
          </a:p>
          <a:p>
            <a:pPr lvl="1"/>
            <a:endParaRPr lang="en-US" dirty="0"/>
          </a:p>
          <a:p>
            <a:r>
              <a:rPr lang="en-US" dirty="0" smtClean="0"/>
              <a:t>Can then combine these (a la bootstrapping)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138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5105365"/>
            <a:ext cx="8229600" cy="146907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Michele A. Williams, Amy Hurst, and Shaun K. Kane. 2013. "Pray before you step out": describing personal and situational blind navigation behaviors. In Proceedings of the 15th International ACM SIGACCESS Conference on Computers and Accessibility (ASSETS '13). ACM, New York, NY, USA, , Article 28 , 8 pages. DOI=10.1145/</a:t>
            </a:r>
            <a:r>
              <a:rPr lang="en-US" dirty="0" smtClean="0"/>
              <a:t>2513383.2513449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621440"/>
            <a:ext cx="88519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32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try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Come up with 5 attributes describing your users</a:t>
            </a:r>
          </a:p>
          <a:p>
            <a:endParaRPr lang="en-US" dirty="0"/>
          </a:p>
          <a:p>
            <a:r>
              <a:rPr lang="en-US" dirty="0" smtClean="0"/>
              <a:t>Write one interesting persona describing a potential user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934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with personas?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Hang them up</a:t>
            </a:r>
          </a:p>
          <a:p>
            <a:r>
              <a:rPr lang="en-US" dirty="0" smtClean="0"/>
              <a:t>Bring them to meetings</a:t>
            </a:r>
          </a:p>
          <a:p>
            <a:r>
              <a:rPr lang="en-US" dirty="0" smtClean="0"/>
              <a:t>Discuss them with clients</a:t>
            </a:r>
          </a:p>
          <a:p>
            <a:r>
              <a:rPr lang="en-US" dirty="0" smtClean="0"/>
              <a:t>Write scenarios about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530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Pruitt, J., &amp; </a:t>
            </a:r>
            <a:r>
              <a:rPr lang="en-US" sz="2800" dirty="0" err="1"/>
              <a:t>Grudin</a:t>
            </a:r>
            <a:r>
              <a:rPr lang="en-US" sz="2800" dirty="0"/>
              <a:t>, J. (2003, June). Personas: practice and theory. In Proceedings of the 2003 conference on Designing for user experiences (pp. 1-15). ACM. </a:t>
            </a:r>
            <a:r>
              <a:rPr lang="en-US" sz="2800" dirty="0">
                <a:hlinkClick r:id="rId2"/>
              </a:rPr>
              <a:t>http://ued.taobao.org/blog/wp-content/uploads/2006/10/Personas%20practice%20and%</a:t>
            </a:r>
            <a:r>
              <a:rPr lang="en-US" sz="2800" dirty="0" smtClean="0">
                <a:hlinkClick r:id="rId2"/>
              </a:rPr>
              <a:t>20theory.pdf</a:t>
            </a:r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67648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Users vs. stakeholders </a:t>
            </a:r>
            <a:br>
              <a:rPr lang="en-US" dirty="0" smtClean="0"/>
            </a:br>
            <a:r>
              <a:rPr lang="en-US" sz="3600" dirty="0" smtClean="0"/>
              <a:t>(or primary vs. secondary users)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that the primary user is often not the only person who interacts with a computing system</a:t>
            </a:r>
          </a:p>
          <a:p>
            <a:endParaRPr lang="en-US" dirty="0"/>
          </a:p>
          <a:p>
            <a:r>
              <a:rPr lang="en-US" dirty="0" smtClean="0"/>
              <a:t>Consider a new electronic door lock system for CU dorms</a:t>
            </a:r>
          </a:p>
          <a:p>
            <a:pPr lvl="1"/>
            <a:r>
              <a:rPr lang="en-US" dirty="0" smtClean="0"/>
              <a:t>Who is the primary user?</a:t>
            </a:r>
          </a:p>
          <a:p>
            <a:pPr lvl="1"/>
            <a:r>
              <a:rPr lang="en-US" dirty="0" smtClean="0"/>
              <a:t>Who else might interact with the system?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813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already generated tasks (through task analysis, brainstorming, competitive analysis)</a:t>
            </a:r>
          </a:p>
          <a:p>
            <a:endParaRPr lang="en-US" dirty="0"/>
          </a:p>
          <a:p>
            <a:r>
              <a:rPr lang="en-US" dirty="0" smtClean="0"/>
              <a:t>But:</a:t>
            </a:r>
          </a:p>
          <a:p>
            <a:pPr lvl="1"/>
            <a:r>
              <a:rPr lang="en-US" dirty="0" smtClean="0"/>
              <a:t>Tasks not very rich</a:t>
            </a:r>
          </a:p>
          <a:p>
            <a:pPr lvl="1"/>
            <a:r>
              <a:rPr lang="en-US" dirty="0" smtClean="0"/>
              <a:t>Do not capture the context of use</a:t>
            </a:r>
          </a:p>
          <a:p>
            <a:pPr lvl="1"/>
            <a:r>
              <a:rPr lang="en-US" dirty="0" smtClean="0"/>
              <a:t>Boring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366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884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Very short stories describing how a user (represented by a persona) performs a task using technology</a:t>
            </a:r>
          </a:p>
          <a:p>
            <a:endParaRPr lang="en-US" dirty="0"/>
          </a:p>
          <a:p>
            <a:r>
              <a:rPr lang="en-US" dirty="0" smtClean="0"/>
              <a:t>Should capture</a:t>
            </a:r>
          </a:p>
          <a:p>
            <a:pPr lvl="1"/>
            <a:r>
              <a:rPr lang="en-US" dirty="0" smtClean="0"/>
              <a:t>What their goal is</a:t>
            </a:r>
          </a:p>
          <a:p>
            <a:pPr lvl="1"/>
            <a:r>
              <a:rPr lang="en-US" dirty="0" smtClean="0"/>
              <a:t>Their context (environment, activities)</a:t>
            </a:r>
          </a:p>
          <a:p>
            <a:pPr lvl="1"/>
            <a:r>
              <a:rPr lang="en-US" dirty="0" smtClean="0"/>
              <a:t>What technology they use</a:t>
            </a:r>
          </a:p>
          <a:p>
            <a:pPr lvl="1"/>
            <a:r>
              <a:rPr lang="en-US" dirty="0" smtClean="0"/>
              <a:t>What steps they take</a:t>
            </a:r>
          </a:p>
          <a:p>
            <a:pPr lvl="1"/>
            <a:r>
              <a:rPr lang="en-US" dirty="0" smtClean="0"/>
              <a:t>Whether they are successful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43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didn’t come up with one! Let’s write one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96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Jeff </a:t>
            </a:r>
            <a:r>
              <a:rPr lang="en-US" dirty="0" err="1" smtClean="0"/>
              <a:t>Sauro</a:t>
            </a:r>
            <a:r>
              <a:rPr lang="en-US" dirty="0" smtClean="0"/>
              <a:t>, Measuring Usability. Seven Tips for Writing Usability Task Scenarios.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://www.measuringusability.com/blog/task-</a:t>
            </a:r>
            <a:r>
              <a:rPr lang="en-US" dirty="0" smtClean="0">
                <a:hlinkClick r:id="rId2"/>
              </a:rPr>
              <a:t>tips.php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275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Zooming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6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This week</a:t>
            </a:r>
          </a:p>
          <a:p>
            <a:pPr lvl="1"/>
            <a:r>
              <a:rPr lang="en-US" dirty="0" smtClean="0"/>
              <a:t>Personas &amp; scenarios</a:t>
            </a:r>
          </a:p>
          <a:p>
            <a:pPr lvl="1"/>
            <a:r>
              <a:rPr lang="en-US" dirty="0" smtClean="0"/>
              <a:t>Brainstorming on input and output</a:t>
            </a:r>
          </a:p>
          <a:p>
            <a:endParaRPr lang="en-US" dirty="0" smtClean="0"/>
          </a:p>
          <a:p>
            <a:r>
              <a:rPr lang="en-US" dirty="0" smtClean="0"/>
              <a:t>Next week</a:t>
            </a:r>
          </a:p>
          <a:p>
            <a:pPr lvl="1"/>
            <a:r>
              <a:rPr lang="en-US" dirty="0" smtClean="0"/>
              <a:t>Sketching, project reports</a:t>
            </a:r>
          </a:p>
          <a:p>
            <a:pPr lvl="1"/>
            <a:endParaRPr lang="en-US" dirty="0"/>
          </a:p>
          <a:p>
            <a:r>
              <a:rPr lang="en-US" dirty="0" smtClean="0"/>
              <a:t>Week after</a:t>
            </a:r>
          </a:p>
          <a:p>
            <a:pPr lvl="1"/>
            <a:r>
              <a:rPr lang="en-US" dirty="0" smtClean="0"/>
              <a:t>Storyboarding and paper </a:t>
            </a:r>
            <a:br>
              <a:rPr lang="en-US" dirty="0" smtClean="0"/>
            </a:br>
            <a:r>
              <a:rPr lang="en-US" dirty="0" smtClean="0"/>
              <a:t>prototyping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7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Targeted vs. non-targeted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will not always use technology for intended tasks</a:t>
            </a:r>
          </a:p>
          <a:p>
            <a:pPr lvl="1"/>
            <a:r>
              <a:rPr lang="en-US" dirty="0" smtClean="0"/>
              <a:t>Use cell phone camera as flashlight, mirror (to check teeth), periscope</a:t>
            </a:r>
          </a:p>
          <a:p>
            <a:pPr lvl="1"/>
            <a:endParaRPr lang="en-US" dirty="0"/>
          </a:p>
          <a:p>
            <a:r>
              <a:rPr lang="en-US" dirty="0" smtClean="0"/>
              <a:t>Some use technology for nefarious purposes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52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What to do about non-targeted use?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May decide to support it</a:t>
            </a:r>
          </a:p>
          <a:p>
            <a:pPr lvl="1"/>
            <a:r>
              <a:rPr lang="en-US" dirty="0" smtClean="0"/>
              <a:t>Many flashlight apps</a:t>
            </a:r>
          </a:p>
          <a:p>
            <a:endParaRPr lang="en-US" dirty="0"/>
          </a:p>
          <a:p>
            <a:r>
              <a:rPr lang="en-US" dirty="0" smtClean="0"/>
              <a:t>May decide to block it</a:t>
            </a:r>
          </a:p>
          <a:p>
            <a:endParaRPr lang="en-US" dirty="0"/>
          </a:p>
          <a:p>
            <a:r>
              <a:rPr lang="en-US" dirty="0" smtClean="0"/>
              <a:t>Either way, useful to understand it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41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Mark A. Blythe and Peter C. Wright. 2006. Pastiche scenarios: Fiction as a resource for user </a:t>
            </a:r>
            <a:r>
              <a:rPr lang="en-US" dirty="0" err="1"/>
              <a:t>centred</a:t>
            </a:r>
            <a:r>
              <a:rPr lang="en-US" dirty="0"/>
              <a:t> design. Interact. </a:t>
            </a:r>
            <a:r>
              <a:rPr lang="en-US" dirty="0" err="1"/>
              <a:t>Comput</a:t>
            </a:r>
            <a:r>
              <a:rPr lang="en-US" dirty="0"/>
              <a:t>. 18, 5 (September 2006), 1139-1164. </a:t>
            </a:r>
            <a:r>
              <a:rPr lang="en-US" dirty="0">
                <a:hlinkClick r:id="rId2"/>
              </a:rPr>
              <a:t>http://markblythe.me.uk/MarkBlythe/Journals_files/Pastiche%</a:t>
            </a:r>
            <a:r>
              <a:rPr lang="en-US" dirty="0" smtClean="0">
                <a:hlinkClick r:id="rId2"/>
              </a:rPr>
              <a:t>20Scenarios.pdf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Lisa P. Nathan, </a:t>
            </a:r>
            <a:r>
              <a:rPr lang="en-US" dirty="0" err="1"/>
              <a:t>Batya</a:t>
            </a:r>
            <a:r>
              <a:rPr lang="en-US" dirty="0"/>
              <a:t> Friedman, </a:t>
            </a:r>
            <a:r>
              <a:rPr lang="en-US" dirty="0" err="1"/>
              <a:t>Predrag</a:t>
            </a:r>
            <a:r>
              <a:rPr lang="en-US" dirty="0"/>
              <a:t> </a:t>
            </a:r>
            <a:r>
              <a:rPr lang="en-US" dirty="0" err="1"/>
              <a:t>Klasnja</a:t>
            </a:r>
            <a:r>
              <a:rPr lang="en-US" dirty="0"/>
              <a:t>, Shaun K. Kane, and Jessica K. Miller. 2008. Envisioning systemic effects on persons and society throughout interactive system design. In </a:t>
            </a:r>
            <a:r>
              <a:rPr lang="en-US" dirty="0" smtClean="0"/>
              <a:t>DIS '08. </a:t>
            </a:r>
            <a:r>
              <a:rPr lang="en-US" dirty="0"/>
              <a:t>ACM, New York, NY, USA, 1-10. </a:t>
            </a:r>
            <a:r>
              <a:rPr lang="en-US" dirty="0">
                <a:hlinkClick r:id="rId3"/>
              </a:rPr>
              <a:t>http://dl.acm.org/citation.cfm?id=</a:t>
            </a:r>
            <a:r>
              <a:rPr lang="en-US" dirty="0" smtClean="0">
                <a:hlinkClick r:id="rId3"/>
              </a:rPr>
              <a:t>1241046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5535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</a:t>
            </a:r>
            <a:r>
              <a:rPr lang="fr-FR" dirty="0" smtClean="0"/>
              <a:t>’</a:t>
            </a:r>
            <a:r>
              <a:rPr lang="en-US" dirty="0" smtClean="0"/>
              <a:t>s try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two scenarios for your project work</a:t>
            </a:r>
          </a:p>
          <a:p>
            <a:pPr lvl="1"/>
            <a:r>
              <a:rPr lang="en-US" dirty="0" smtClean="0"/>
              <a:t>Before your system</a:t>
            </a:r>
          </a:p>
          <a:p>
            <a:pPr lvl="1"/>
            <a:r>
              <a:rPr lang="en-US" dirty="0" smtClean="0"/>
              <a:t>Using your system</a:t>
            </a:r>
            <a:endParaRPr lang="en-US" dirty="0"/>
          </a:p>
        </p:txBody>
      </p:sp>
      <p:pic>
        <p:nvPicPr>
          <p:cNvPr id="15" name="c9Ups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98198" y="3284711"/>
            <a:ext cx="3788602" cy="284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54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 and output devices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00" y="2680188"/>
            <a:ext cx="41275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6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Zooming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67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This week</a:t>
            </a:r>
          </a:p>
          <a:p>
            <a:pPr lvl="1"/>
            <a:r>
              <a:rPr lang="en-US" dirty="0" smtClean="0"/>
              <a:t>Personas &amp; scenarios</a:t>
            </a:r>
          </a:p>
          <a:p>
            <a:pPr lvl="1"/>
            <a:r>
              <a:rPr lang="en-US" dirty="0" smtClean="0"/>
              <a:t>Brainstorming on input and output</a:t>
            </a:r>
          </a:p>
          <a:p>
            <a:endParaRPr lang="en-US" dirty="0" smtClean="0"/>
          </a:p>
          <a:p>
            <a:r>
              <a:rPr lang="en-US" dirty="0" smtClean="0"/>
              <a:t>Next week</a:t>
            </a:r>
          </a:p>
          <a:p>
            <a:pPr lvl="1"/>
            <a:r>
              <a:rPr lang="en-US" dirty="0" smtClean="0"/>
              <a:t>Sketching, project reports</a:t>
            </a:r>
          </a:p>
          <a:p>
            <a:pPr lvl="1"/>
            <a:endParaRPr lang="en-US" dirty="0"/>
          </a:p>
          <a:p>
            <a:r>
              <a:rPr lang="en-US" dirty="0" smtClean="0"/>
              <a:t>Week after</a:t>
            </a:r>
          </a:p>
          <a:p>
            <a:pPr lvl="1"/>
            <a:r>
              <a:rPr lang="en-US" dirty="0" smtClean="0"/>
              <a:t>Storyboarding and paper </a:t>
            </a:r>
            <a:br>
              <a:rPr lang="en-US" dirty="0" smtClean="0"/>
            </a:br>
            <a:r>
              <a:rPr lang="en-US" dirty="0" smtClean="0"/>
              <a:t>prototyping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39632" y="5089055"/>
            <a:ext cx="22834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Annie Use Your Telescope"/>
                <a:cs typeface="Annie Use Your Telescope"/>
              </a:rPr>
              <a:t>Hands on</a:t>
            </a:r>
            <a:b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Annie Use Your Telescope"/>
                <a:cs typeface="Annie Use Your Telescope"/>
              </a:rPr>
            </a:b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Annie Use Your Telescope"/>
                <a:cs typeface="Annie Use Your Telescope"/>
              </a:rPr>
              <a:t>design work</a:t>
            </a:r>
          </a:p>
        </p:txBody>
      </p:sp>
      <p:sp>
        <p:nvSpPr>
          <p:cNvPr id="5" name="Freeform 4"/>
          <p:cNvSpPr/>
          <p:nvPr/>
        </p:nvSpPr>
        <p:spPr>
          <a:xfrm>
            <a:off x="5547198" y="4707207"/>
            <a:ext cx="843806" cy="561682"/>
          </a:xfrm>
          <a:custGeom>
            <a:avLst/>
            <a:gdLst>
              <a:gd name="connsiteX0" fmla="*/ 843806 w 843806"/>
              <a:gd name="connsiteY0" fmla="*/ 777842 h 777842"/>
              <a:gd name="connsiteX1" fmla="*/ 60131 w 843806"/>
              <a:gd name="connsiteY1" fmla="*/ 75323 h 777842"/>
              <a:gd name="connsiteX2" fmla="*/ 73643 w 843806"/>
              <a:gd name="connsiteY2" fmla="*/ 21284 h 777842"/>
              <a:gd name="connsiteX3" fmla="*/ 235782 w 843806"/>
              <a:gd name="connsiteY3" fmla="*/ 88833 h 777842"/>
              <a:gd name="connsiteX4" fmla="*/ 19596 w 843806"/>
              <a:gd name="connsiteY4" fmla="*/ 237443 h 777842"/>
              <a:gd name="connsiteX5" fmla="*/ 19596 w 843806"/>
              <a:gd name="connsiteY5" fmla="*/ 7774 h 777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806" h="777842">
                <a:moveTo>
                  <a:pt x="843806" y="777842"/>
                </a:moveTo>
                <a:cubicBezTo>
                  <a:pt x="516148" y="489629"/>
                  <a:pt x="188491" y="201416"/>
                  <a:pt x="60131" y="75323"/>
                </a:cubicBezTo>
                <a:cubicBezTo>
                  <a:pt x="-68229" y="-50770"/>
                  <a:pt x="44368" y="19032"/>
                  <a:pt x="73643" y="21284"/>
                </a:cubicBezTo>
                <a:cubicBezTo>
                  <a:pt x="102918" y="23536"/>
                  <a:pt x="244790" y="52806"/>
                  <a:pt x="235782" y="88833"/>
                </a:cubicBezTo>
                <a:cubicBezTo>
                  <a:pt x="226774" y="124859"/>
                  <a:pt x="55627" y="250953"/>
                  <a:pt x="19596" y="237443"/>
                </a:cubicBezTo>
                <a:cubicBezTo>
                  <a:pt x="-16435" y="223933"/>
                  <a:pt x="19596" y="7774"/>
                  <a:pt x="19596" y="7774"/>
                </a:cubicBezTo>
              </a:path>
            </a:pathLst>
          </a:custGeom>
          <a:noFill/>
          <a:ln>
            <a:solidFill>
              <a:srgbClr val="E46C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00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 rot="5400000" flipH="1" flipV="1">
            <a:off x="5735545" y="5572864"/>
            <a:ext cx="500094" cy="810824"/>
          </a:xfrm>
          <a:custGeom>
            <a:avLst/>
            <a:gdLst>
              <a:gd name="connsiteX0" fmla="*/ 843806 w 843806"/>
              <a:gd name="connsiteY0" fmla="*/ 777842 h 777842"/>
              <a:gd name="connsiteX1" fmla="*/ 60131 w 843806"/>
              <a:gd name="connsiteY1" fmla="*/ 75323 h 777842"/>
              <a:gd name="connsiteX2" fmla="*/ 73643 w 843806"/>
              <a:gd name="connsiteY2" fmla="*/ 21284 h 777842"/>
              <a:gd name="connsiteX3" fmla="*/ 235782 w 843806"/>
              <a:gd name="connsiteY3" fmla="*/ 88833 h 777842"/>
              <a:gd name="connsiteX4" fmla="*/ 19596 w 843806"/>
              <a:gd name="connsiteY4" fmla="*/ 237443 h 777842"/>
              <a:gd name="connsiteX5" fmla="*/ 19596 w 843806"/>
              <a:gd name="connsiteY5" fmla="*/ 7774 h 777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806" h="777842">
                <a:moveTo>
                  <a:pt x="843806" y="777842"/>
                </a:moveTo>
                <a:cubicBezTo>
                  <a:pt x="516148" y="489629"/>
                  <a:pt x="188491" y="201416"/>
                  <a:pt x="60131" y="75323"/>
                </a:cubicBezTo>
                <a:cubicBezTo>
                  <a:pt x="-68229" y="-50770"/>
                  <a:pt x="44368" y="19032"/>
                  <a:pt x="73643" y="21284"/>
                </a:cubicBezTo>
                <a:cubicBezTo>
                  <a:pt x="102918" y="23536"/>
                  <a:pt x="244790" y="52806"/>
                  <a:pt x="235782" y="88833"/>
                </a:cubicBezTo>
                <a:cubicBezTo>
                  <a:pt x="226774" y="124859"/>
                  <a:pt x="55627" y="250953"/>
                  <a:pt x="19596" y="237443"/>
                </a:cubicBezTo>
                <a:cubicBezTo>
                  <a:pt x="-16435" y="223933"/>
                  <a:pt x="19596" y="7774"/>
                  <a:pt x="19596" y="7774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844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with our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now we have collected lots of data about users, their environment, and their activities</a:t>
            </a:r>
          </a:p>
          <a:p>
            <a:endParaRPr lang="en-US" dirty="0"/>
          </a:p>
          <a:p>
            <a:r>
              <a:rPr lang="en-US" dirty="0" smtClean="0"/>
              <a:t>How do we turn this into usable knowledge for design?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68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with data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Finding themes in data</a:t>
            </a:r>
          </a:p>
          <a:p>
            <a:endParaRPr lang="en-US" dirty="0"/>
          </a:p>
          <a:p>
            <a:r>
              <a:rPr lang="en-US" dirty="0" smtClean="0"/>
              <a:t>Representing users</a:t>
            </a:r>
          </a:p>
          <a:p>
            <a:endParaRPr lang="en-US" dirty="0"/>
          </a:p>
          <a:p>
            <a:r>
              <a:rPr lang="en-US" dirty="0" smtClean="0"/>
              <a:t>Representing tasks and environments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80"/>
                </a:solidFill>
              </a:rPr>
              <a:t>Affinity diagramming</a:t>
            </a:r>
          </a:p>
          <a:p>
            <a:endParaRPr lang="en-US" dirty="0">
              <a:solidFill>
                <a:srgbClr val="FF0080"/>
              </a:solidFill>
            </a:endParaRPr>
          </a:p>
          <a:p>
            <a:endParaRPr lang="en-US" dirty="0" smtClean="0">
              <a:solidFill>
                <a:srgbClr val="FF0080"/>
              </a:solidFill>
            </a:endParaRPr>
          </a:p>
          <a:p>
            <a:r>
              <a:rPr lang="en-US" dirty="0" smtClean="0">
                <a:solidFill>
                  <a:srgbClr val="FF0080"/>
                </a:solidFill>
              </a:rPr>
              <a:t>Personas</a:t>
            </a:r>
          </a:p>
          <a:p>
            <a:endParaRPr lang="en-US" dirty="0">
              <a:solidFill>
                <a:srgbClr val="FF0080"/>
              </a:solidFill>
            </a:endParaRPr>
          </a:p>
          <a:p>
            <a:r>
              <a:rPr lang="en-US" dirty="0" smtClean="0">
                <a:solidFill>
                  <a:srgbClr val="FF0080"/>
                </a:solidFill>
              </a:rPr>
              <a:t>Scenarios</a:t>
            </a:r>
            <a:endParaRPr lang="en-US" dirty="0">
              <a:solidFill>
                <a:srgbClr val="FF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692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0743"/>
          <a:stretch/>
        </p:blipFill>
        <p:spPr>
          <a:xfrm>
            <a:off x="-1" y="45402"/>
            <a:ext cx="9144001" cy="68125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244850" cy="1143000"/>
          </a:xfrm>
          <a:solidFill>
            <a:srgbClr val="000000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Identifying themes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44850" cy="4992667"/>
          </a:xfrm>
          <a:solidFill>
            <a:srgbClr val="000000"/>
          </a:solidFill>
        </p:spPr>
        <p:txBody>
          <a:bodyPr>
            <a:normAutofit/>
          </a:bodyPr>
          <a:lstStyle/>
          <a:p>
            <a:r>
              <a:rPr lang="en-US" dirty="0" smtClean="0"/>
              <a:t>You’ll inevitably end up with a bunch of data about different kinds of things</a:t>
            </a:r>
          </a:p>
          <a:p>
            <a:endParaRPr lang="en-US" dirty="0"/>
          </a:p>
          <a:p>
            <a:r>
              <a:rPr lang="en-US" dirty="0" smtClean="0"/>
              <a:t>How to identify trends or themes?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44404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Affinity diagramming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8097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Enumerate all of the ideas that you have; write each on a Post-It 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Put post-its on the wall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Arrange into logical groups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Label the groups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Similar to card sorting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44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try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 minutes: generate as many ideas as you can about </a:t>
            </a:r>
            <a:r>
              <a:rPr lang="en-US" dirty="0" smtClean="0"/>
              <a:t>challenges in your problem area–why is solving this problem </a:t>
            </a:r>
            <a:r>
              <a:rPr lang="en-US" dirty="0" smtClean="0"/>
              <a:t>difficult?</a:t>
            </a:r>
          </a:p>
          <a:p>
            <a:pPr lvl="1"/>
            <a:r>
              <a:rPr lang="en-US" dirty="0" smtClean="0"/>
              <a:t>(draw on real data if you have it)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5 minutes: arrange in groups. What are the themes?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85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Custom 5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8000"/>
      </a:hlink>
      <a:folHlink>
        <a:srgbClr val="FF8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7073</TotalTime>
  <Words>1088</Words>
  <Application>Microsoft Macintosh PowerPoint</Application>
  <PresentationFormat>On-screen Show (4:3)</PresentationFormat>
  <Paragraphs>185</Paragraphs>
  <Slides>34</Slides>
  <Notes>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Black</vt:lpstr>
      <vt:lpstr>Personas  and Scenarios  CSCI 5839  Fall 2014  Shaun Kane</vt:lpstr>
      <vt:lpstr>Today</vt:lpstr>
      <vt:lpstr>Zooming out</vt:lpstr>
      <vt:lpstr>Zooming out</vt:lpstr>
      <vt:lpstr>What to do with our data?</vt:lpstr>
      <vt:lpstr>What to do with data</vt:lpstr>
      <vt:lpstr>Identifying themes</vt:lpstr>
      <vt:lpstr>Affinity diagramming</vt:lpstr>
      <vt:lpstr>Let’s try it</vt:lpstr>
      <vt:lpstr>Personas</vt:lpstr>
      <vt:lpstr>Personas</vt:lpstr>
      <vt:lpstr>Personas</vt:lpstr>
      <vt:lpstr>What goes into a persona?</vt:lpstr>
      <vt:lpstr>Example Personas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Choosing attributes</vt:lpstr>
      <vt:lpstr>PowerPoint Presentation</vt:lpstr>
      <vt:lpstr>Let’s try it</vt:lpstr>
      <vt:lpstr>What to do with personas?</vt:lpstr>
      <vt:lpstr>Further reading</vt:lpstr>
      <vt:lpstr>Users vs. stakeholders  (or primary vs. secondary users)</vt:lpstr>
      <vt:lpstr>Scenarios</vt:lpstr>
      <vt:lpstr>Scenarios</vt:lpstr>
      <vt:lpstr>Example scenario</vt:lpstr>
      <vt:lpstr>Further reading</vt:lpstr>
      <vt:lpstr>Targeted vs. non-targeted use</vt:lpstr>
      <vt:lpstr>What to do about non-targeted use?</vt:lpstr>
      <vt:lpstr>Extending the model</vt:lpstr>
      <vt:lpstr>Let’s try it</vt:lpstr>
      <vt:lpstr>Next time</vt:lpstr>
    </vt:vector>
  </TitlesOfParts>
  <Company>UMBC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Hurst</dc:creator>
  <cp:lastModifiedBy>Shaun Kane</cp:lastModifiedBy>
  <cp:revision>920</cp:revision>
  <dcterms:created xsi:type="dcterms:W3CDTF">2013-01-30T18:39:41Z</dcterms:created>
  <dcterms:modified xsi:type="dcterms:W3CDTF">2014-09-23T21:16:39Z</dcterms:modified>
</cp:coreProperties>
</file>